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1.svg" ContentType="image/svg+xml"/>
  <Override PartName="/ppt/media/image73.svg" ContentType="image/svg+xml"/>
  <Override PartName="/ppt/media/image7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249" autoAdjust="0"/>
  </p:normalViewPr>
  <p:slideViewPr>
    <p:cSldViewPr snapToGrid="0">
      <p:cViewPr varScale="1">
        <p:scale>
          <a:sx n="80" d="100"/>
          <a:sy n="80" d="100"/>
        </p:scale>
        <p:origin x="782"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5.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 Id="rId4" Type="http://schemas.microsoft.com/office/2007/relationships/hdphoto" Target="../media/hdphoto6.wdp"/><Relationship Id="rId5" Type="http://schemas.openxmlformats.org/officeDocument/2006/relationships/image" Target="../media/image38.png"/><Relationship Id="rId6"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image" Target="../media/image46.png"/><Relationship Id="rId5" Type="http://schemas.microsoft.com/office/2007/relationships/hdphoto" Target="../media/hdphoto9.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4.png"/><Relationship Id="rId4" Type="http://schemas.microsoft.com/office/2007/relationships/hdphoto" Target="../media/hdphoto7.wdp"/><Relationship Id="rId5"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2.png"/><Relationship Id="rId3" Type="http://schemas.microsoft.com/office/2007/relationships/hdphoto" Target="../media/hdphoto10.wdp"/><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3.png"/><Relationship Id="rId4" Type="http://schemas.microsoft.com/office/2007/relationships/hdphoto" Target="../media/hdphoto1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microsoft.com/office/2007/relationships/hdphoto" Target="../media/hdphoto1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microsoft.com/office/2007/relationships/hdphoto" Target="../media/hdphoto13.wdp"/><Relationship Id="rId4" Type="http://schemas.openxmlformats.org/officeDocument/2006/relationships/image" Target="../media/image4.png"/><Relationship Id="rId5" Type="http://schemas.openxmlformats.org/officeDocument/2006/relationships/image" Target="../media/image56.png"/><Relationship Id="rId6" Type="http://schemas.openxmlformats.org/officeDocument/2006/relationships/image" Target="../media/image57.GIF"/><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14.wdp"/><Relationship Id="rId11" Type="http://schemas.openxmlformats.org/officeDocument/2006/relationships/image" Target="../media/image61.png"/><Relationship Id="rId12" Type="http://schemas.microsoft.com/office/2007/relationships/hdphoto" Target="../media/hdphoto15.wdp"/><Relationship Id="rId13" Type="http://schemas.openxmlformats.org/officeDocument/2006/relationships/image" Target="../media/image62.png"/><Relationship Id="rId14" Type="http://schemas.microsoft.com/office/2007/relationships/hdphoto" Target="../media/hdphoto16.wdp"/><Relationship Id="rId15" Type="http://schemas.openxmlformats.org/officeDocument/2006/relationships/image" Target="../media/image63.png"/><Relationship Id="rId16"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7.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8.png"/><Relationship Id="rId7" Type="http://schemas.openxmlformats.org/officeDocument/2006/relationships/hyperlink" Target="https://www.facebook.com/STI4SDG/" TargetMode="External"/><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svg"/><Relationship Id="rId11" Type="http://schemas.openxmlformats.org/officeDocument/2006/relationships/image" Target="../media/image72.png"/><Relationship Id="rId12" Type="http://schemas.openxmlformats.org/officeDocument/2006/relationships/image" Target="../media/image73.svg"/><Relationship Id="rId13" Type="http://schemas.openxmlformats.org/officeDocument/2006/relationships/image" Target="../media/image74.png"/><Relationship Id="rId14" Type="http://schemas.openxmlformats.org/officeDocument/2006/relationships/image" Target="../media/image7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Institute of Electrical and Electronics Engineers - Intelligent Transportation Systems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American Public Transportation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European Commission - Mobility and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Transportation Engineering, Part A: Systems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global Robotaxi market is being driven by advancements in autonomy software, extensive R&amp;D investments, and increasing government approval for autonomous taxis. High adoption rates of autonomous mobility and ride-sharing services are key trends amplifying market growth. Key market players, including Tesla, Waymo, and Uber, are focusing on technological advancements, strategic partnerships, and global expansion. Future opportunities hinge on factors like the aging population, infrastructure development, increasing urbanization, and emission regulations. However, the market also faces challenges in safety assurance, regulatory compliance and technology acceptance. Finally, ongoing developments in 5G connectivity and artificial intelligence present significant potential for the Robotaxi market.</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05889"/>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Rise in Demand for Fuel-Efficient and Emission-Free Cars: The global robotaxi market is being significantly driven by the rising demand for fuel-efficient and emission-free vehicles. As environmental concerns grow worldwide, there is an increasing need for innovative solutions to reduce fuel consumption and emissions. Robotaxis, powered by electric or hybrid engines, offer this solution. They are designed to be environmentally friendly while providing efficient transportation. The market sees significant potential in these advantages, attracting the interest of many investors and companies in the automobile and technology sectors.
Technological Advancements and Autonomous Driving: Another key market enabler for robotaxis is the rapid progression of technology, particularly in the field of autonomous driving. Drastic improvements in AI, machine learning, and sensor technology have made autonomous vehicles including robotaxis a tangible reality. This form of transport eliminates human errors, making travel safer and more efficient, which is a compelling selling point for consumers. As technology continues to advance, fully autonomous vehicles are expected to become more affordable and readily available in the mass market, thereby further driving the growth of the global robotaxi market.</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ROBOTAXI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12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0"/>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75266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61844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18728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59784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Driving the global Robotaxi market is the increasing advancements in autonomous vehicle technologies. The rise of ridesharing platforms, artificial intelligence, and developments in sensor technology, lidar system, and communication systems are creating growth opportunities for Robotaxi Industry. For example, Waymo, an autonomous driving technology development company, launched its Robotaxi service, Waymo One, in Phoenix in 2018. They integrated self-driving technology into their vehicles that can sense their environment and navigate without human input, setting an example of transforming public transportation through innovative technology.
Additionally, governments around the world are making significant investments in intelligent transportation systems (ITSs), contributing to the positive growth trend in the Robotaxi Market. Countries are promoting self-driving vehicles to mitigate road traffic congestion, reduce carbon emissions, and diminish the number of road accidents. For instance, in Singapore, the government partnered with autonomous vehicle software startup, nuTonomy, to launch a public trial of an on-demand Robotaxi service. The trial provided a glimpse into the benefits of autonomous driving technology, such as smoother and safer rides, and more flexible commutes.
The advances in 5G technology and V2X (vehicle to everything) communication also play an essential role in the global Robotaxi Market. 5G provides the necessary network and data speed for seamless communication between vehicles, allowing for safe and efficient transportation. Meanwhile, V2X technology allows vehicles to communicate with everything in their environment, including other vehicles, infrastructure, and pedestrians, enhancing the performance of the autonomous driving system. Companies like AutoX, Zoox, and Nvidia are making strides in this space, further driving the Robotaxi Market forward with their cutting-edge technologies.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Growing Advancements in Autonomous Vehicle Technologies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Robotaxis, though promising, face a significant roadblock in the form of stringent regulations and safety concerns. As the market is still nascent, countries globally lack sufficient regulatory frameworks to govern autonomous vehicle operation effectively. Governments are cautious about allowing self-driving vehicles on public roads without a human driver due to the potential safety risks and legal complications in case of accidents. For instance, despite the technological advancement, Waymo, an Alphabet subsidiary focusing on autonomous driving, faced hurdles in licensing and testing their vehicles in different US states due to rigid regulations.
Another challenge is the uncertainty regarding liability in case of accidents involving Robotaxis. Since these vehicles operate without a human driver, it can be difficult to ascertain responsibility if a mishap occurs. This legal ambiguity could discourage potential customers, posing a significant challenge to the growth of the Robotaxi market. In 2018, Uber’s self-driving car was involved in a fatal accident during its test drive in Arizona. The incident raised questions about who should be accountable for autonomous vehicle accidents, dragging down further market development.
Furthermore, widespread acceptance of Robotaxis is another issue. People are naturally concerned about entrusting their lives to a machine. Despite the promise of greater safety through eliminating human error, the public still feels insecure due to the perceived lack of control. It will require a concerted effort of Robotaxi companies to build trusted brands, a positive public opinion and trust on the readiness of these technologies. In the absence of these, the robotaxi market could struggle to reach its potential size and profitability. As a result, these challenges make the regulatory and safety concerns a key restraint facing the Robotaxi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Regulatory and Safety Concerns Hamper Robotaxi Market Growth</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ROBOTAXI MARKET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ROBOTAXI Market: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Vehicle Type, 2019-2032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ROBOTAXI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graphicFrame>
        <p:nvGraphicFramePr>
          <p:cNvPr id="13" name="Chart 12"/>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6. Global ROBOTAXI Market Size by Vehicle Type (2019-2032)</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(2019-2032)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1">
                          <a:solidFill>
                            <a:srgbClr val="7030A0"/>
                          </a:solidFill>
                          <a:latin typeface="Pooppins"/>
                        </a:defRPr>
                      </a:pPr>
                      <a:r>
                        <a:t>8. Global ROBOTAXI Market Size by Component (2019-2032)</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32">
                <a:tc>
                  <a:txBody>
                    <a:bodyPr/>
                    <a:lstStyle/>
                    <a:p>
                      <a:pPr>
                        <a:defRPr sz="1100" b="0">
                          <a:solidFill>
                            <a:srgbClr val="000000"/>
                          </a:solidFill>
                          <a:latin typeface="Pooppins"/>
                        </a:defRPr>
                      </a:pPr>
                      <a:r>
                        <a:t>          8.1. Hardware</a:t>
                      </a:r>
                    </a:p>
                  </a:txBody>
                  <a:tcPr>
                    <a:noFill/>
                    <a:lnL>
                      <a:noFill/>
                    </a:lnL>
                    <a:lnR>
                      <a:noFill/>
                    </a:lnR>
                    <a:lnT>
                      <a:noFill/>
                    </a:lnT>
                    <a:lnB>
                      <a:noFill/>
                    </a:lnB>
                  </a:tcPr>
                </a:tc>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Apple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32">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13.3.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13926</TotalTime>
  <Words>2427</Words>
  <Application>Microsoft Office PowerPoint</Application>
  <PresentationFormat>Widescreen</PresentationFormat>
  <Paragraphs>497</Paragraphs>
  <Slides>41</Slides>
  <Notes>12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41</vt:i4>
      </vt:variant>
    </vt:vector>
  </HeadingPairs>
  <TitlesOfParts>
    <vt:vector size="56"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105</cp:revision>
  <dcterms:created xsi:type="dcterms:W3CDTF">2024-08-12T13:13:25Z</dcterms:created>
  <dcterms:modified xsi:type="dcterms:W3CDTF">2025-09-16T10:26:13Z</dcterms:modified>
</cp:coreProperties>
</file>